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11" Type="http://schemas.openxmlformats.org/officeDocument/2006/relationships/slide" Target="slides/slide6.xml"/><Relationship Id="rId10" Type="http://schemas.openxmlformats.org/officeDocument/2006/relationships/slide" Target="slides/slide5.xml"/><Relationship Id="rId12" Type="http://schemas.openxmlformats.org/officeDocument/2006/relationships/slide" Target="slides/slide7.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6" name="Shape 56"/>
        <p:cNvGrpSpPr/>
        <p:nvPr/>
      </p:nvGrpSpPr>
      <p:grpSpPr>
        <a:xfrm>
          <a:off x="0" y="0"/>
          <a:ext cx="0" cy="0"/>
          <a:chOff x="0" y="0"/>
          <a:chExt cx="0" cy="0"/>
        </a:xfrm>
      </p:grpSpPr>
      <p:sp>
        <p:nvSpPr>
          <p:cNvPr id="57" name="Google Shape;57;g52772241c1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52772241c1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number of strictly only DB and cognitively aware is very small.</a:t>
            </a:r>
            <a:endParaRPr/>
          </a:p>
          <a:p>
            <a:pPr indent="0" lvl="0" marL="0" rtl="0" algn="l">
              <a:spcBef>
                <a:spcPts val="0"/>
              </a:spcBef>
              <a:spcAft>
                <a:spcPts val="0"/>
              </a:spcAft>
              <a:buNone/>
            </a:pPr>
            <a:r>
              <a:rPr lang="en"/>
              <a:t>Add experience of the conference overall.  Close community of caring and love-- completely inclusive environment kids, more than just interpreters</a:t>
            </a:r>
            <a:endParaRPr/>
          </a:p>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2" name="Shape 62"/>
        <p:cNvGrpSpPr/>
        <p:nvPr/>
      </p:nvGrpSpPr>
      <p:grpSpPr>
        <a:xfrm>
          <a:off x="0" y="0"/>
          <a:ext cx="0" cy="0"/>
          <a:chOff x="0" y="0"/>
          <a:chExt cx="0" cy="0"/>
        </a:xfrm>
      </p:grpSpPr>
      <p:sp>
        <p:nvSpPr>
          <p:cNvPr id="63" name="Google Shape;63;g52772241c1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52772241c1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Page 5 from Day 1 (printed and on sign in table.)</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8" name="Shape 68"/>
        <p:cNvGrpSpPr/>
        <p:nvPr/>
      </p:nvGrpSpPr>
      <p:grpSpPr>
        <a:xfrm>
          <a:off x="0" y="0"/>
          <a:ext cx="0" cy="0"/>
          <a:chOff x="0" y="0"/>
          <a:chExt cx="0" cy="0"/>
        </a:xfrm>
      </p:grpSpPr>
      <p:sp>
        <p:nvSpPr>
          <p:cNvPr id="69" name="Google Shape;69;g52772241c1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52772241c1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He was a classroom teacher for many years that started making these videos with students in his classroom. Then it started growing. To date he has interviewed over 1,000 people.</a:t>
            </a:r>
            <a:endParaRPr/>
          </a:p>
          <a:p>
            <a:pPr indent="0" lvl="0" marL="0" rtl="0" algn="l">
              <a:spcBef>
                <a:spcPts val="0"/>
              </a:spcBef>
              <a:spcAft>
                <a:spcPts val="0"/>
              </a:spcAft>
              <a:buNone/>
            </a:pPr>
            <a:r>
              <a:rPr lang="en"/>
              <a:t>He really spoke about:  FOCUSING ON THE SIMILARITIES, NOT ON THE DIFFERENCES!</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4" name="Shape 74"/>
        <p:cNvGrpSpPr/>
        <p:nvPr/>
      </p:nvGrpSpPr>
      <p:grpSpPr>
        <a:xfrm>
          <a:off x="0" y="0"/>
          <a:ext cx="0" cy="0"/>
          <a:chOff x="0" y="0"/>
          <a:chExt cx="0" cy="0"/>
        </a:xfrm>
      </p:grpSpPr>
      <p:sp>
        <p:nvSpPr>
          <p:cNvPr id="75" name="Google Shape;75;g52772241c1_0_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52772241c1_0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Protactile: The purpose of PT philosophy is to support DB culture, language, interpersonal relationships, politics, and a true sense of empowerment. It is signed: “P T”</a:t>
            </a:r>
            <a:endParaRPr/>
          </a:p>
          <a:p>
            <a:pPr indent="0" lvl="0" marL="0" rtl="0" algn="l">
              <a:spcBef>
                <a:spcPts val="0"/>
              </a:spcBef>
              <a:spcAft>
                <a:spcPts val="0"/>
              </a:spcAft>
              <a:buNone/>
            </a:pPr>
            <a:r>
              <a:rPr lang="en"/>
              <a:t>Haptics is signed: Left hand CL:5 handshape and right hand using all fingers walking up and down the palm</a:t>
            </a:r>
            <a:endParaRPr/>
          </a:p>
          <a:p>
            <a:pPr indent="0" lvl="0" marL="0" rtl="0" algn="l">
              <a:spcBef>
                <a:spcPts val="0"/>
              </a:spcBef>
              <a:spcAft>
                <a:spcPts val="0"/>
              </a:spcAft>
              <a:buNone/>
            </a:pPr>
            <a:r>
              <a:rPr lang="en"/>
              <a:t>INTERPRETERS, INTERVENERS, SSP (SUPPORT SERVICE PROVIDER) ALL SUPPORT EACH OTHER BUT HAVE DIFFERENT ROLES</a:t>
            </a:r>
            <a:endParaRPr/>
          </a:p>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1" name="Shape 81"/>
        <p:cNvGrpSpPr/>
        <p:nvPr/>
      </p:nvGrpSpPr>
      <p:grpSpPr>
        <a:xfrm>
          <a:off x="0" y="0"/>
          <a:ext cx="0" cy="0"/>
          <a:chOff x="0" y="0"/>
          <a:chExt cx="0" cy="0"/>
        </a:xfrm>
      </p:grpSpPr>
      <p:sp>
        <p:nvSpPr>
          <p:cNvPr id="82" name="Google Shape;82;g52772241c1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g52772241c1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7" name="Shape 87"/>
        <p:cNvGrpSpPr/>
        <p:nvPr/>
      </p:nvGrpSpPr>
      <p:grpSpPr>
        <a:xfrm>
          <a:off x="0" y="0"/>
          <a:ext cx="0" cy="0"/>
          <a:chOff x="0" y="0"/>
          <a:chExt cx="0" cy="0"/>
        </a:xfrm>
      </p:grpSpPr>
      <p:sp>
        <p:nvSpPr>
          <p:cNvPr id="88" name="Google Shape;88;g52772241c1_0_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52772241c1_0_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37637"/>
              </a:lnSpc>
              <a:spcBef>
                <a:spcPts val="0"/>
              </a:spcBef>
              <a:spcAft>
                <a:spcPts val="0"/>
              </a:spcAft>
              <a:buClr>
                <a:schemeClr val="dk1"/>
              </a:buClr>
              <a:buSzPts val="1100"/>
              <a:buFont typeface="Arial"/>
              <a:buNone/>
            </a:pPr>
            <a:r>
              <a:rPr b="1" lang="en" sz="1200">
                <a:solidFill>
                  <a:srgbClr val="005DA1"/>
                </a:solidFill>
                <a:latin typeface="Verdana"/>
                <a:ea typeface="Verdana"/>
                <a:cs typeface="Verdana"/>
                <a:sym typeface="Verdana"/>
              </a:rPr>
              <a:t>Child-guided Strategies: The Van Dijk Approach to Assessment</a:t>
            </a:r>
            <a:endParaRPr b="1" sz="1200">
              <a:solidFill>
                <a:srgbClr val="005DA1"/>
              </a:solidFill>
              <a:latin typeface="Verdana"/>
              <a:ea typeface="Verdana"/>
              <a:cs typeface="Verdana"/>
              <a:sym typeface="Verdana"/>
            </a:endParaRPr>
          </a:p>
          <a:p>
            <a:pPr indent="0" lvl="0" marL="0" rtl="0" algn="l">
              <a:lnSpc>
                <a:spcPct val="110916"/>
              </a:lnSpc>
              <a:spcBef>
                <a:spcPts val="0"/>
              </a:spcBef>
              <a:spcAft>
                <a:spcPts val="0"/>
              </a:spcAft>
              <a:buNone/>
            </a:pPr>
            <a:r>
              <a:rPr lang="en" sz="900">
                <a:solidFill>
                  <a:schemeClr val="dk1"/>
                </a:solidFill>
                <a:latin typeface="Verdana"/>
                <a:ea typeface="Verdana"/>
                <a:cs typeface="Verdana"/>
                <a:sym typeface="Verdana"/>
              </a:rPr>
              <a:t>This product offers an easy-to-use guidebook with an accompanying flash drive that follows the assessment of a baby, a young child, and a teenager. The Van Dijk assessment is unique as it follows the lead of the individual learner. Critical to the process is the recognition that assessment and intervention must always occur hand in glove and that meaningful assessment guides intervention. </a:t>
            </a:r>
            <a:endParaRPr sz="900">
              <a:solidFill>
                <a:schemeClr val="dk1"/>
              </a:solidFill>
              <a:latin typeface="Verdana"/>
              <a:ea typeface="Verdana"/>
              <a:cs typeface="Verdana"/>
              <a:sym typeface="Verdana"/>
            </a:endParaRPr>
          </a:p>
          <a:p>
            <a:pPr indent="0" lvl="0" marL="0" rtl="0" algn="l">
              <a:lnSpc>
                <a:spcPct val="110916"/>
              </a:lnSpc>
              <a:spcBef>
                <a:spcPts val="0"/>
              </a:spcBef>
              <a:spcAft>
                <a:spcPts val="0"/>
              </a:spcAft>
              <a:buNone/>
            </a:pPr>
            <a:r>
              <a:t/>
            </a:r>
            <a:endParaRPr sz="900">
              <a:solidFill>
                <a:schemeClr val="dk1"/>
              </a:solidFill>
              <a:latin typeface="Verdana"/>
              <a:ea typeface="Verdana"/>
              <a:cs typeface="Verdana"/>
              <a:sym typeface="Verdana"/>
            </a:endParaRPr>
          </a:p>
          <a:p>
            <a:pPr indent="0" lvl="0" marL="0" rtl="0" algn="l">
              <a:lnSpc>
                <a:spcPct val="110916"/>
              </a:lnSpc>
              <a:spcBef>
                <a:spcPts val="0"/>
              </a:spcBef>
              <a:spcAft>
                <a:spcPts val="0"/>
              </a:spcAft>
              <a:buNone/>
            </a:pPr>
            <a:r>
              <a:rPr lang="en" sz="900">
                <a:solidFill>
                  <a:schemeClr val="dk1"/>
                </a:solidFill>
                <a:latin typeface="Verdana"/>
                <a:ea typeface="Verdana"/>
                <a:cs typeface="Verdana"/>
                <a:sym typeface="Verdana"/>
              </a:rPr>
              <a:t>OBSERVATION: WE DON’T OBSERVE ENOUGH. IF YOU WANT TO SEE A SKILL GROW,YOU HAVE TO PRACTICE IT!</a:t>
            </a:r>
            <a:endParaRPr sz="900">
              <a:solidFill>
                <a:schemeClr val="dk1"/>
              </a:solidFill>
              <a:latin typeface="Verdana"/>
              <a:ea typeface="Verdana"/>
              <a:cs typeface="Verdana"/>
              <a:sym typeface="Verdana"/>
            </a:endParaRPr>
          </a:p>
          <a:p>
            <a:pPr indent="0" lvl="0" marL="0" rtl="0" algn="l">
              <a:lnSpc>
                <a:spcPct val="110916"/>
              </a:lnSpc>
              <a:spcBef>
                <a:spcPts val="0"/>
              </a:spcBef>
              <a:spcAft>
                <a:spcPts val="0"/>
              </a:spcAft>
              <a:buClr>
                <a:schemeClr val="dk1"/>
              </a:buClr>
              <a:buSzPts val="1100"/>
              <a:buFont typeface="Arial"/>
              <a:buNone/>
            </a:pPr>
            <a:r>
              <a:rPr lang="en" sz="900">
                <a:solidFill>
                  <a:schemeClr val="dk1"/>
                </a:solidFill>
                <a:latin typeface="Verdana"/>
                <a:ea typeface="Verdana"/>
                <a:cs typeface="Verdana"/>
                <a:sym typeface="Verdana"/>
              </a:rPr>
              <a:t>ALSO.. HE GAVE AN EXAMPLE WHICH WAS A GOOD REMINDER TO US ALL ABOUT ASSESSMENTS AND WORDING. HE READ A REPORT IN WHICH THE WORDING OF THE ASSESSMENT WAS VERY NEGATIVE: THE CHILD REFUSES TO….. AND HE RE-WORDED IT TO BETTER REPRESENT THE POSITIVE.</a:t>
            </a:r>
            <a:endParaRPr sz="900">
              <a:solidFill>
                <a:schemeClr val="dk1"/>
              </a:solidFill>
              <a:latin typeface="Verdana"/>
              <a:ea typeface="Verdana"/>
              <a:cs typeface="Verdana"/>
              <a:sym typeface="Verdana"/>
            </a:endParaRPr>
          </a:p>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hyperlink" Target="http://intervener.org/resources/Pyramid-of-Learning-2013.pdf"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www.facebook.com/sbskchris" TargetMode="External"/><Relationship Id="rId4" Type="http://schemas.openxmlformats.org/officeDocument/2006/relationships/hyperlink" Target="https://www.instagram.com/explore/tags/chrisulmer/?hl=en"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3.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2.jpg"/><Relationship Id="rId4"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2019 DB Texas Symposium</a:t>
            </a:r>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Resonance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9" name="Shape 59"/>
        <p:cNvGrpSpPr/>
        <p:nvPr/>
      </p:nvGrpSpPr>
      <p:grpSpPr>
        <a:xfrm>
          <a:off x="0" y="0"/>
          <a:ext cx="0" cy="0"/>
          <a:chOff x="0" y="0"/>
          <a:chExt cx="0" cy="0"/>
        </a:xfrm>
      </p:grpSpPr>
      <p:sp>
        <p:nvSpPr>
          <p:cNvPr id="60" name="Google Shape;60;p14"/>
          <p:cNvSpPr txBox="1"/>
          <p:nvPr>
            <p:ph type="ctrTitle"/>
          </p:nvPr>
        </p:nvSpPr>
        <p:spPr>
          <a:xfrm>
            <a:off x="311700" y="744575"/>
            <a:ext cx="8520600" cy="5385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sz="3600"/>
              <a:t>Intro:</a:t>
            </a:r>
            <a:endParaRPr sz="3600"/>
          </a:p>
        </p:txBody>
      </p:sp>
      <p:sp>
        <p:nvSpPr>
          <p:cNvPr id="61" name="Google Shape;61;p14"/>
          <p:cNvSpPr txBox="1"/>
          <p:nvPr>
            <p:ph idx="1" type="subTitle"/>
          </p:nvPr>
        </p:nvSpPr>
        <p:spPr>
          <a:xfrm>
            <a:off x="311700" y="1459475"/>
            <a:ext cx="8520600" cy="21672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10,000 students in US as of 2017 (under representation of true numbers)</a:t>
            </a:r>
            <a:endParaRPr/>
          </a:p>
          <a:p>
            <a:pPr indent="0" lvl="0" marL="0" rtl="0" algn="ctr">
              <a:spcBef>
                <a:spcPts val="0"/>
              </a:spcBef>
              <a:spcAft>
                <a:spcPts val="0"/>
              </a:spcAft>
              <a:buNone/>
            </a:pPr>
            <a:r>
              <a:rPr lang="en"/>
              <a:t>87% one or two more disabilities</a:t>
            </a:r>
            <a:endParaRPr/>
          </a:p>
          <a:p>
            <a:pPr indent="0" lvl="0" marL="0" rtl="0" algn="ctr">
              <a:spcBef>
                <a:spcPts val="0"/>
              </a:spcBef>
              <a:spcAft>
                <a:spcPts val="0"/>
              </a:spcAft>
              <a:buNone/>
            </a:pPr>
            <a:r>
              <a:rPr lang="en"/>
              <a:t>43% more than 4 disabilities</a:t>
            </a:r>
            <a:endParaRPr/>
          </a:p>
          <a:p>
            <a:pPr indent="0" lvl="0" marL="0" rtl="0" algn="ctr">
              <a:spcBef>
                <a:spcPts val="0"/>
              </a:spcBef>
              <a:spcAft>
                <a:spcPts val="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445025"/>
            <a:ext cx="8520600" cy="928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Day 1 </a:t>
            </a:r>
            <a:r>
              <a:rPr i="1" lang="en" sz="2400"/>
              <a:t>DeafBlindness is an information gathering disability. </a:t>
            </a:r>
            <a:endParaRPr i="1" sz="2400"/>
          </a:p>
          <a:p>
            <a:pPr indent="0" lvl="0" marL="0" rtl="0" algn="l">
              <a:spcBef>
                <a:spcPts val="0"/>
              </a:spcBef>
              <a:spcAft>
                <a:spcPts val="0"/>
              </a:spcAft>
              <a:buNone/>
            </a:pPr>
            <a:r>
              <a:rPr i="1" lang="en" sz="2400"/>
              <a:t>					It’s about ACCESS!</a:t>
            </a:r>
            <a:endParaRPr i="1" sz="2400"/>
          </a:p>
        </p:txBody>
      </p:sp>
      <p:sp>
        <p:nvSpPr>
          <p:cNvPr id="67" name="Google Shape;67;p15"/>
          <p:cNvSpPr txBox="1"/>
          <p:nvPr>
            <p:ph idx="1" type="body"/>
          </p:nvPr>
        </p:nvSpPr>
        <p:spPr>
          <a:xfrm>
            <a:off x="311700" y="1373825"/>
            <a:ext cx="8520600" cy="3437100"/>
          </a:xfrm>
          <a:prstGeom prst="rect">
            <a:avLst/>
          </a:prstGeom>
        </p:spPr>
        <p:txBody>
          <a:bodyPr anchorCtr="0" anchor="t" bIns="91425" lIns="91425" spcFirstLastPara="1" rIns="91425" wrap="square" tIns="91425">
            <a:noAutofit/>
          </a:bodyPr>
          <a:lstStyle/>
          <a:p>
            <a:pPr indent="0" lvl="0" marL="0" rtl="0" algn="l">
              <a:spcBef>
                <a:spcPts val="2400"/>
              </a:spcBef>
              <a:spcAft>
                <a:spcPts val="0"/>
              </a:spcAft>
              <a:buClr>
                <a:schemeClr val="dk1"/>
              </a:buClr>
              <a:buSzPts val="1100"/>
              <a:buFont typeface="Arial"/>
              <a:buNone/>
            </a:pPr>
            <a:r>
              <a:rPr b="1" lang="en" sz="2000">
                <a:solidFill>
                  <a:schemeClr val="dk1"/>
                </a:solidFill>
              </a:rPr>
              <a:t>What Does Access Mean Related to DeafBlindness?</a:t>
            </a:r>
            <a:endParaRPr b="1" sz="2000">
              <a:solidFill>
                <a:schemeClr val="dk1"/>
              </a:solidFill>
            </a:endParaRPr>
          </a:p>
          <a:p>
            <a:pPr indent="0" lvl="0" marL="0" rtl="0" algn="l">
              <a:spcBef>
                <a:spcPts val="600"/>
              </a:spcBef>
              <a:spcAft>
                <a:spcPts val="0"/>
              </a:spcAft>
              <a:buClr>
                <a:schemeClr val="dk1"/>
              </a:buClr>
              <a:buSzPts val="1100"/>
              <a:buFont typeface="Arial"/>
              <a:buNone/>
            </a:pPr>
            <a:r>
              <a:rPr i="1" lang="en" sz="2000">
                <a:solidFill>
                  <a:schemeClr val="dk1"/>
                </a:solidFill>
              </a:rPr>
              <a:t>Ask: </a:t>
            </a:r>
            <a:r>
              <a:rPr lang="en" sz="2000">
                <a:solidFill>
                  <a:schemeClr val="dk1"/>
                </a:solidFill>
              </a:rPr>
              <a:t> Does the student have access to ongoing sensory information which is equal to that of other learners, in order to provide:</a:t>
            </a:r>
            <a:endParaRPr sz="2000">
              <a:solidFill>
                <a:schemeClr val="dk1"/>
              </a:solidFill>
            </a:endParaRPr>
          </a:p>
          <a:p>
            <a:pPr indent="0" lvl="0" marL="0" rtl="0" algn="l">
              <a:spcBef>
                <a:spcPts val="0"/>
              </a:spcBef>
              <a:spcAft>
                <a:spcPts val="0"/>
              </a:spcAft>
              <a:buClr>
                <a:schemeClr val="dk1"/>
              </a:buClr>
              <a:buSzPts val="1100"/>
              <a:buFont typeface="Arial"/>
              <a:buNone/>
            </a:pPr>
            <a:r>
              <a:rPr lang="en" sz="2000">
                <a:solidFill>
                  <a:schemeClr val="dk1"/>
                </a:solidFill>
              </a:rPr>
              <a:t>·</a:t>
            </a:r>
            <a:r>
              <a:rPr lang="en" sz="2000">
                <a:solidFill>
                  <a:schemeClr val="dk1"/>
                </a:solidFill>
                <a:latin typeface="Times New Roman"/>
                <a:ea typeface="Times New Roman"/>
                <a:cs typeface="Times New Roman"/>
                <a:sym typeface="Times New Roman"/>
              </a:rPr>
              <a:t>      </a:t>
            </a:r>
            <a:r>
              <a:rPr lang="en" sz="2000">
                <a:solidFill>
                  <a:schemeClr val="dk1"/>
                </a:solidFill>
              </a:rPr>
              <a:t>Formal and informal learning opportunities;</a:t>
            </a:r>
            <a:endParaRPr sz="2000">
              <a:solidFill>
                <a:schemeClr val="dk1"/>
              </a:solidFill>
            </a:endParaRPr>
          </a:p>
          <a:p>
            <a:pPr indent="0" lvl="0" marL="0" rtl="0" algn="l">
              <a:spcBef>
                <a:spcPts val="1600"/>
              </a:spcBef>
              <a:spcAft>
                <a:spcPts val="0"/>
              </a:spcAft>
              <a:buClr>
                <a:schemeClr val="dk1"/>
              </a:buClr>
              <a:buSzPts val="1100"/>
              <a:buFont typeface="Arial"/>
              <a:buNone/>
            </a:pPr>
            <a:r>
              <a:rPr lang="en" sz="2000">
                <a:solidFill>
                  <a:schemeClr val="dk1"/>
                </a:solidFill>
              </a:rPr>
              <a:t>·</a:t>
            </a:r>
            <a:r>
              <a:rPr lang="en" sz="2000">
                <a:solidFill>
                  <a:schemeClr val="dk1"/>
                </a:solidFill>
                <a:latin typeface="Times New Roman"/>
                <a:ea typeface="Times New Roman"/>
                <a:cs typeface="Times New Roman"/>
                <a:sym typeface="Times New Roman"/>
              </a:rPr>
              <a:t>      </a:t>
            </a:r>
            <a:r>
              <a:rPr lang="en" sz="2000">
                <a:solidFill>
                  <a:schemeClr val="dk1"/>
                </a:solidFill>
              </a:rPr>
              <a:t>interaction with others and the environment; and</a:t>
            </a:r>
            <a:endParaRPr sz="2000">
              <a:solidFill>
                <a:schemeClr val="dk1"/>
              </a:solidFill>
            </a:endParaRPr>
          </a:p>
          <a:p>
            <a:pPr indent="0" lvl="0" marL="0" rtl="0" algn="l">
              <a:spcBef>
                <a:spcPts val="1600"/>
              </a:spcBef>
              <a:spcAft>
                <a:spcPts val="0"/>
              </a:spcAft>
              <a:buNone/>
            </a:pPr>
            <a:r>
              <a:rPr lang="en" sz="2000">
                <a:solidFill>
                  <a:schemeClr val="dk1"/>
                </a:solidFill>
              </a:rPr>
              <a:t>·</a:t>
            </a:r>
            <a:r>
              <a:rPr lang="en" sz="2000">
                <a:solidFill>
                  <a:schemeClr val="dk1"/>
                </a:solidFill>
                <a:latin typeface="Times New Roman"/>
                <a:ea typeface="Times New Roman"/>
                <a:cs typeface="Times New Roman"/>
                <a:sym typeface="Times New Roman"/>
              </a:rPr>
              <a:t>      </a:t>
            </a:r>
            <a:r>
              <a:rPr lang="en" sz="2000">
                <a:solidFill>
                  <a:schemeClr val="dk1"/>
                </a:solidFill>
              </a:rPr>
              <a:t>a feeling of being connected and secure</a:t>
            </a:r>
            <a:endParaRPr sz="2000"/>
          </a:p>
          <a:p>
            <a:pPr indent="0" lvl="0" marL="0" rtl="0" algn="l">
              <a:spcBef>
                <a:spcPts val="1600"/>
              </a:spcBef>
              <a:spcAft>
                <a:spcPts val="0"/>
              </a:spcAft>
              <a:buNone/>
            </a:pPr>
            <a:r>
              <a:rPr lang="en" u="sng">
                <a:solidFill>
                  <a:schemeClr val="hlink"/>
                </a:solidFill>
                <a:hlinkClick r:id="rId3"/>
              </a:rPr>
              <a:t>http://intervener.org/resources/Pyramid-of-Learning-2013.pdf</a:t>
            </a:r>
            <a:endParaRPr/>
          </a:p>
          <a:p>
            <a:pPr indent="0" lvl="0" marL="0" rtl="0" algn="l">
              <a:spcBef>
                <a:spcPts val="1600"/>
              </a:spcBef>
              <a:spcAft>
                <a:spcPts val="0"/>
              </a:spcAft>
              <a:buNone/>
            </a:pPr>
            <a:r>
              <a:t/>
            </a:r>
            <a:endParaRPr/>
          </a:p>
          <a:p>
            <a:pPr indent="0" lvl="0" marL="0" rtl="0" algn="l">
              <a:spcBef>
                <a:spcPts val="1600"/>
              </a:spcBef>
              <a:spcAft>
                <a:spcPts val="0"/>
              </a:spcAft>
              <a:buNone/>
            </a:pPr>
            <a:r>
              <a:t/>
            </a:r>
            <a:endParaRPr/>
          </a:p>
          <a:p>
            <a:pPr indent="0" lvl="0" marL="0" rtl="0" algn="l">
              <a:spcBef>
                <a:spcPts val="1600"/>
              </a:spcBef>
              <a:spcAft>
                <a:spcPts val="0"/>
              </a:spcAft>
              <a:buNone/>
            </a:pPr>
            <a:r>
              <a:t/>
            </a:r>
            <a:endParaRPr/>
          </a:p>
          <a:p>
            <a:pPr indent="0" lvl="0" marL="0" rtl="0" algn="l">
              <a:spcBef>
                <a:spcPts val="1600"/>
              </a:spcBef>
              <a:spcAft>
                <a:spcPts val="160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1" name="Shape 71"/>
        <p:cNvGrpSpPr/>
        <p:nvPr/>
      </p:nvGrpSpPr>
      <p:grpSpPr>
        <a:xfrm>
          <a:off x="0" y="0"/>
          <a:ext cx="0" cy="0"/>
          <a:chOff x="0" y="0"/>
          <a:chExt cx="0" cy="0"/>
        </a:xfrm>
      </p:grpSpPr>
      <p:sp>
        <p:nvSpPr>
          <p:cNvPr id="72" name="Google Shape;72;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Day 2: </a:t>
            </a:r>
            <a:r>
              <a:rPr lang="en" sz="1800"/>
              <a:t>Keynote: The Power of Acceptance and Positivity</a:t>
            </a:r>
            <a:endParaRPr sz="1800"/>
          </a:p>
        </p:txBody>
      </p:sp>
      <p:sp>
        <p:nvSpPr>
          <p:cNvPr id="73" name="Google Shape;73;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Chris Ulmer: Founder and CEO of Special Books by Special Kids</a:t>
            </a:r>
            <a:endParaRPr/>
          </a:p>
          <a:p>
            <a:pPr indent="0" lvl="0" marL="0" rtl="0" algn="l">
              <a:spcBef>
                <a:spcPts val="1600"/>
              </a:spcBef>
              <a:spcAft>
                <a:spcPts val="0"/>
              </a:spcAft>
              <a:buNone/>
            </a:pPr>
            <a:r>
              <a:rPr lang="en"/>
              <a:t>Chris has made it his life’s mission to normalize the diversity of the human condition by showcasing how understanding, positivity, and acceptance can make a better world for all. Special Books by Special Kids</a:t>
            </a:r>
            <a:endParaRPr/>
          </a:p>
          <a:p>
            <a:pPr indent="0" lvl="0" marL="0" rtl="0" algn="l">
              <a:lnSpc>
                <a:spcPct val="133000"/>
              </a:lnSpc>
              <a:spcBef>
                <a:spcPts val="1600"/>
              </a:spcBef>
              <a:spcAft>
                <a:spcPts val="0"/>
              </a:spcAft>
              <a:buNone/>
            </a:pPr>
            <a:r>
              <a:rPr lang="en" u="sng">
                <a:solidFill>
                  <a:schemeClr val="hlink"/>
                </a:solidFill>
                <a:hlinkClick r:id="rId3"/>
              </a:rPr>
              <a:t>https://www.facebook.com/sbskchris</a:t>
            </a:r>
            <a:endParaRPr/>
          </a:p>
          <a:p>
            <a:pPr indent="0" lvl="0" marL="0" rtl="0" algn="l">
              <a:lnSpc>
                <a:spcPct val="133000"/>
              </a:lnSpc>
              <a:spcBef>
                <a:spcPts val="0"/>
              </a:spcBef>
              <a:spcAft>
                <a:spcPts val="0"/>
              </a:spcAft>
              <a:buNone/>
            </a:pPr>
            <a:r>
              <a:t/>
            </a:r>
            <a:endParaRPr/>
          </a:p>
          <a:p>
            <a:pPr indent="0" lvl="0" marL="0" rtl="0" algn="l">
              <a:lnSpc>
                <a:spcPct val="133000"/>
              </a:lnSpc>
              <a:spcBef>
                <a:spcPts val="0"/>
              </a:spcBef>
              <a:spcAft>
                <a:spcPts val="0"/>
              </a:spcAft>
              <a:buNone/>
            </a:pPr>
            <a:r>
              <a:rPr lang="en"/>
              <a:t>The first question he always starts with: “What do you want the world to know about you?” (An open ended question)</a:t>
            </a:r>
            <a:endParaRPr>
              <a:uFill>
                <a:noFill/>
              </a:uFill>
              <a:hlinkClick r:id="rId4"/>
            </a:endParaRPr>
          </a:p>
          <a:p>
            <a:pPr indent="0" lvl="0" marL="0" rtl="0" algn="l">
              <a:spcBef>
                <a:spcPts val="0"/>
              </a:spcBef>
              <a:spcAft>
                <a:spcPts val="160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7" name="Shape 77"/>
        <p:cNvGrpSpPr/>
        <p:nvPr/>
      </p:nvGrpSpPr>
      <p:grpSpPr>
        <a:xfrm>
          <a:off x="0" y="0"/>
          <a:ext cx="0" cy="0"/>
          <a:chOff x="0" y="0"/>
          <a:chExt cx="0" cy="0"/>
        </a:xfrm>
      </p:grpSpPr>
      <p:sp>
        <p:nvSpPr>
          <p:cNvPr id="78" name="Google Shape;78;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Day 2 continued…..</a:t>
            </a:r>
            <a:r>
              <a:rPr lang="en" sz="1400"/>
              <a:t>Touch Signals: A generic term that refers to all systems of providing visual and environmental information through touch.</a:t>
            </a:r>
            <a:endParaRPr sz="1400"/>
          </a:p>
        </p:txBody>
      </p:sp>
      <p:sp>
        <p:nvSpPr>
          <p:cNvPr id="79" name="Google Shape;79;p17"/>
          <p:cNvSpPr txBox="1"/>
          <p:nvPr>
            <p:ph idx="1" type="body"/>
          </p:nvPr>
        </p:nvSpPr>
        <p:spPr>
          <a:xfrm>
            <a:off x="311700" y="1152475"/>
            <a:ext cx="8520600" cy="3904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a:p>
            <a:pPr indent="0" lvl="0" marL="0" rtl="0" algn="l">
              <a:spcBef>
                <a:spcPts val="1600"/>
              </a:spcBef>
              <a:spcAft>
                <a:spcPts val="0"/>
              </a:spcAft>
              <a:buNone/>
            </a:pPr>
            <a:r>
              <a:t/>
            </a:r>
            <a:endParaRPr/>
          </a:p>
          <a:p>
            <a:pPr indent="0" lvl="0" marL="0" rtl="0" algn="l">
              <a:spcBef>
                <a:spcPts val="1600"/>
              </a:spcBef>
              <a:spcAft>
                <a:spcPts val="0"/>
              </a:spcAft>
              <a:buNone/>
            </a:pPr>
            <a:r>
              <a:t/>
            </a:r>
            <a:endParaRPr/>
          </a:p>
          <a:p>
            <a:pPr indent="0" lvl="0" marL="0" rtl="0" algn="l">
              <a:spcBef>
                <a:spcPts val="1600"/>
              </a:spcBef>
              <a:spcAft>
                <a:spcPts val="0"/>
              </a:spcAft>
              <a:buNone/>
            </a:pPr>
            <a:r>
              <a:t/>
            </a:r>
            <a:endParaRPr/>
          </a:p>
          <a:p>
            <a:pPr indent="0" lvl="0" marL="0" rtl="0" algn="l">
              <a:spcBef>
                <a:spcPts val="1600"/>
              </a:spcBef>
              <a:spcAft>
                <a:spcPts val="0"/>
              </a:spcAft>
              <a:buNone/>
            </a:pPr>
            <a:r>
              <a:t/>
            </a:r>
            <a:endParaRPr sz="1200"/>
          </a:p>
          <a:p>
            <a:pPr indent="0" lvl="0" marL="0" rtl="0" algn="l">
              <a:spcBef>
                <a:spcPts val="1600"/>
              </a:spcBef>
              <a:spcAft>
                <a:spcPts val="0"/>
              </a:spcAft>
              <a:buNone/>
            </a:pPr>
            <a:r>
              <a:rPr lang="en" sz="1200"/>
              <a:t>Pro-Tactile: A philosophy and a movement which focuses on autonomy and equality for people who are deaf-blind. PT is much more than a system of touch signals. Provides visual and environmental information through touch, namely back-channeling. Very popular in Seattle.</a:t>
            </a:r>
            <a:endParaRPr sz="1200"/>
          </a:p>
          <a:p>
            <a:pPr indent="0" lvl="0" marL="0" rtl="0" algn="l">
              <a:spcBef>
                <a:spcPts val="1600"/>
              </a:spcBef>
              <a:spcAft>
                <a:spcPts val="0"/>
              </a:spcAft>
              <a:buNone/>
            </a:pPr>
            <a:r>
              <a:rPr lang="en" sz="1200"/>
              <a:t>Haptics: A standardized system of providing visual and environmental info via touch on the body</a:t>
            </a:r>
            <a:endParaRPr sz="1200"/>
          </a:p>
          <a:p>
            <a:pPr indent="457200" lvl="0" marL="1828800" rtl="0" algn="l">
              <a:spcBef>
                <a:spcPts val="1600"/>
              </a:spcBef>
              <a:spcAft>
                <a:spcPts val="0"/>
              </a:spcAft>
              <a:buNone/>
            </a:pPr>
            <a:r>
              <a:t/>
            </a:r>
            <a:endParaRPr sz="1200"/>
          </a:p>
          <a:p>
            <a:pPr indent="457200" lvl="0" marL="1828800" rtl="0" algn="l">
              <a:spcBef>
                <a:spcPts val="1600"/>
              </a:spcBef>
              <a:spcAft>
                <a:spcPts val="0"/>
              </a:spcAft>
              <a:buNone/>
            </a:pPr>
            <a:r>
              <a:t/>
            </a:r>
            <a:endParaRPr sz="1200"/>
          </a:p>
          <a:p>
            <a:pPr indent="457200" lvl="0" marL="1828800" rtl="0" algn="l">
              <a:spcBef>
                <a:spcPts val="1600"/>
              </a:spcBef>
              <a:spcAft>
                <a:spcPts val="1600"/>
              </a:spcAft>
              <a:buNone/>
            </a:pPr>
            <a:r>
              <a:t/>
            </a:r>
            <a:endParaRPr sz="1200"/>
          </a:p>
        </p:txBody>
      </p:sp>
      <p:pic>
        <p:nvPicPr>
          <p:cNvPr id="80" name="Google Shape;80;p17"/>
          <p:cNvPicPr preferRelativeResize="0"/>
          <p:nvPr/>
        </p:nvPicPr>
        <p:blipFill>
          <a:blip r:embed="rId3">
            <a:alphaModFix/>
          </a:blip>
          <a:stretch>
            <a:fillRect/>
          </a:stretch>
        </p:blipFill>
        <p:spPr>
          <a:xfrm>
            <a:off x="2450400" y="1301375"/>
            <a:ext cx="4291925" cy="233722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4" name="Shape 84"/>
        <p:cNvGrpSpPr/>
        <p:nvPr/>
      </p:nvGrpSpPr>
      <p:grpSpPr>
        <a:xfrm>
          <a:off x="0" y="0"/>
          <a:ext cx="0" cy="0"/>
          <a:chOff x="0" y="0"/>
          <a:chExt cx="0" cy="0"/>
        </a:xfrm>
      </p:grpSpPr>
      <p:sp>
        <p:nvSpPr>
          <p:cNvPr id="85" name="Google Shape;85;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Day 3: Assessments: </a:t>
            </a:r>
            <a:r>
              <a:rPr lang="en" sz="1400"/>
              <a:t>Closing Keynote: David Brown, DB Consultant from CA</a:t>
            </a:r>
            <a:endParaRPr sz="1400"/>
          </a:p>
        </p:txBody>
      </p:sp>
      <p:sp>
        <p:nvSpPr>
          <p:cNvPr id="86" name="Google Shape;86;p18"/>
          <p:cNvSpPr txBox="1"/>
          <p:nvPr>
            <p:ph idx="1" type="body"/>
          </p:nvPr>
        </p:nvSpPr>
        <p:spPr>
          <a:xfrm>
            <a:off x="311700" y="1152475"/>
            <a:ext cx="8520600" cy="4332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Communication Matrix: </a:t>
            </a:r>
            <a:r>
              <a:rPr lang="en" sz="1200">
                <a:solidFill>
                  <a:schemeClr val="dk1"/>
                </a:solidFill>
                <a:latin typeface="Cambria"/>
                <a:ea typeface="Cambria"/>
                <a:cs typeface="Cambria"/>
                <a:sym typeface="Cambria"/>
              </a:rPr>
              <a:t>a communication skills assessment designed for the parent and professional to evaluate communication in individuals with disabilities. It is unique in measuring all possible communicative behaviors in non-speaking individuals and accommodates any type of communicative behavior, including augmentative and alternative forms of communication, pre-symbolic communication and typical forms of communication such as speech and writing.</a:t>
            </a:r>
            <a:endParaRPr sz="1200">
              <a:solidFill>
                <a:schemeClr val="dk1"/>
              </a:solidFill>
              <a:latin typeface="Cambria"/>
              <a:ea typeface="Cambria"/>
              <a:cs typeface="Cambria"/>
              <a:sym typeface="Cambria"/>
            </a:endParaRPr>
          </a:p>
          <a:p>
            <a:pPr indent="0" lvl="0" marL="0" rtl="0" algn="l">
              <a:spcBef>
                <a:spcPts val="1600"/>
              </a:spcBef>
              <a:spcAft>
                <a:spcPts val="0"/>
              </a:spcAft>
              <a:buNone/>
            </a:pPr>
            <a:r>
              <a:rPr lang="en"/>
              <a:t>Home Talk:</a:t>
            </a:r>
            <a:r>
              <a:rPr lang="en" sz="1200">
                <a:solidFill>
                  <a:schemeClr val="dk1"/>
                </a:solidFill>
                <a:latin typeface="Cambria"/>
                <a:ea typeface="Cambria"/>
                <a:cs typeface="Cambria"/>
                <a:sym typeface="Cambria"/>
              </a:rPr>
              <a:t>an assessment tool for parents and care providers who are deafblind and who have other disabilities. Its purpose is to help families participate in the planning of their child’s educational program. It will help to: 1) develop an IEP 2) review student’s progress and needs at a school meeting 3) introduce the student to new staff members, and 4) summarize important information about the student.</a:t>
            </a:r>
            <a:endParaRPr sz="1200">
              <a:solidFill>
                <a:schemeClr val="dk1"/>
              </a:solidFill>
              <a:latin typeface="Cambria"/>
              <a:ea typeface="Cambria"/>
              <a:cs typeface="Cambria"/>
              <a:sym typeface="Cambria"/>
            </a:endParaRPr>
          </a:p>
          <a:p>
            <a:pPr indent="0" lvl="0" marL="0" rtl="0" algn="l">
              <a:spcBef>
                <a:spcPts val="1600"/>
              </a:spcBef>
              <a:spcAft>
                <a:spcPts val="0"/>
              </a:spcAft>
              <a:buNone/>
            </a:pPr>
            <a:r>
              <a:rPr lang="en"/>
              <a:t>Informal Functional Hearing Evaluation (IFHE) </a:t>
            </a:r>
            <a:r>
              <a:rPr lang="en" sz="1200">
                <a:solidFill>
                  <a:schemeClr val="dk1"/>
                </a:solidFill>
                <a:latin typeface="Times New Roman"/>
                <a:ea typeface="Times New Roman"/>
                <a:cs typeface="Times New Roman"/>
                <a:sym typeface="Times New Roman"/>
              </a:rPr>
              <a:t>can provide information about how the child is currently using his/her hearing in a variety of settings and then guide the IEP team in developing instructional strategies to address the child’s dual sensory needs. It can document concerns when a student is unable to participate in formal testing (a lack of formal language, health issues, or concerns regarding sedation to test for an auditory brainstem response (ABR).It can help shape programming considerations for a student with deafblindness. It also can serve as a guide for determining what accommodations are needed in the classroom, home, and community environments to promote student access to information. IFHE can be used as a compliment before formal testing to provide valuable information to the audiologist or ENT. </a:t>
            </a:r>
            <a:r>
              <a:rPr b="1" lang="en" sz="1200">
                <a:solidFill>
                  <a:schemeClr val="dk1"/>
                </a:solidFill>
                <a:latin typeface="Times New Roman"/>
                <a:ea typeface="Times New Roman"/>
                <a:cs typeface="Times New Roman"/>
                <a:sym typeface="Times New Roman"/>
              </a:rPr>
              <a:t>IFHE should not serve as sole documentation of hearing impairment; formal testing is needed.</a:t>
            </a:r>
            <a:endParaRPr/>
          </a:p>
          <a:p>
            <a:pPr indent="0" lvl="0" marL="0" rtl="0" algn="l">
              <a:spcBef>
                <a:spcPts val="1600"/>
              </a:spcBef>
              <a:spcAft>
                <a:spcPts val="1600"/>
              </a:spcAft>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0" name="Shape 90"/>
        <p:cNvGrpSpPr/>
        <p:nvPr/>
      </p:nvGrpSpPr>
      <p:grpSpPr>
        <a:xfrm>
          <a:off x="0" y="0"/>
          <a:ext cx="0" cy="0"/>
          <a:chOff x="0" y="0"/>
          <a:chExt cx="0" cy="0"/>
        </a:xfrm>
      </p:grpSpPr>
      <p:sp>
        <p:nvSpPr>
          <p:cNvPr id="91" name="Google Shape;91;p1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p19"/>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a:p>
            <a:pPr indent="0" lvl="0" marL="0" rtl="0" algn="l">
              <a:spcBef>
                <a:spcPts val="1600"/>
              </a:spcBef>
              <a:spcAft>
                <a:spcPts val="0"/>
              </a:spcAft>
              <a:buNone/>
            </a:pPr>
            <a:r>
              <a:t/>
            </a:r>
            <a:endParaRPr/>
          </a:p>
          <a:p>
            <a:pPr indent="0" lvl="0" marL="0" rtl="0" algn="l">
              <a:spcBef>
                <a:spcPts val="1600"/>
              </a:spcBef>
              <a:spcAft>
                <a:spcPts val="0"/>
              </a:spcAft>
              <a:buNone/>
            </a:pPr>
            <a:r>
              <a:t/>
            </a:r>
            <a:endParaRPr/>
          </a:p>
          <a:p>
            <a:pPr indent="0" lvl="0" marL="0" rtl="0" algn="l">
              <a:spcBef>
                <a:spcPts val="1600"/>
              </a:spcBef>
              <a:spcAft>
                <a:spcPts val="0"/>
              </a:spcAft>
              <a:buNone/>
            </a:pPr>
            <a:r>
              <a:t/>
            </a:r>
            <a:endParaRPr/>
          </a:p>
          <a:p>
            <a:pPr indent="0" lvl="0" marL="0" rtl="0" algn="l">
              <a:spcBef>
                <a:spcPts val="1600"/>
              </a:spcBef>
              <a:spcAft>
                <a:spcPts val="0"/>
              </a:spcAft>
              <a:buNone/>
            </a:pPr>
            <a:r>
              <a:t/>
            </a:r>
            <a:endParaRPr/>
          </a:p>
          <a:p>
            <a:pPr indent="457200" lvl="0" marL="0" rtl="0" algn="l">
              <a:spcBef>
                <a:spcPts val="1600"/>
              </a:spcBef>
              <a:spcAft>
                <a:spcPts val="0"/>
              </a:spcAft>
              <a:buNone/>
            </a:pPr>
            <a:r>
              <a:rPr lang="en" sz="1200"/>
              <a:t>									</a:t>
            </a:r>
            <a:r>
              <a:rPr lang="en" sz="1400"/>
              <a:t>Jan van Dijk: Pioneer in deaf blindness </a:t>
            </a:r>
            <a:endParaRPr sz="1400"/>
          </a:p>
          <a:p>
            <a:pPr indent="457200" lvl="0" marL="0" rtl="0" algn="l">
              <a:spcBef>
                <a:spcPts val="1600"/>
              </a:spcBef>
              <a:spcAft>
                <a:spcPts val="0"/>
              </a:spcAft>
              <a:buNone/>
            </a:pPr>
            <a:r>
              <a:t/>
            </a:r>
            <a:endParaRPr sz="1200"/>
          </a:p>
          <a:p>
            <a:pPr indent="457200" lvl="0" marL="0" rtl="0" algn="l">
              <a:spcBef>
                <a:spcPts val="1600"/>
              </a:spcBef>
              <a:spcAft>
                <a:spcPts val="0"/>
              </a:spcAft>
              <a:buNone/>
            </a:pPr>
            <a:r>
              <a:t/>
            </a:r>
            <a:endParaRPr sz="1200"/>
          </a:p>
          <a:p>
            <a:pPr indent="457200" lvl="0" marL="0" rtl="0" algn="l">
              <a:spcBef>
                <a:spcPts val="1600"/>
              </a:spcBef>
              <a:spcAft>
                <a:spcPts val="0"/>
              </a:spcAft>
              <a:buNone/>
            </a:pPr>
            <a:r>
              <a:t/>
            </a:r>
            <a:endParaRPr sz="1200"/>
          </a:p>
          <a:p>
            <a:pPr indent="457200" lvl="0" marL="0" rtl="0" algn="l">
              <a:spcBef>
                <a:spcPts val="1600"/>
              </a:spcBef>
              <a:spcAft>
                <a:spcPts val="1600"/>
              </a:spcAft>
              <a:buNone/>
            </a:pPr>
            <a:r>
              <a:rPr lang="en" sz="1200"/>
              <a:t>             </a:t>
            </a:r>
            <a:endParaRPr sz="1200"/>
          </a:p>
        </p:txBody>
      </p:sp>
      <p:pic>
        <p:nvPicPr>
          <p:cNvPr id="93" name="Google Shape;93;p19"/>
          <p:cNvPicPr preferRelativeResize="0"/>
          <p:nvPr/>
        </p:nvPicPr>
        <p:blipFill>
          <a:blip r:embed="rId3">
            <a:alphaModFix/>
          </a:blip>
          <a:stretch>
            <a:fillRect/>
          </a:stretch>
        </p:blipFill>
        <p:spPr>
          <a:xfrm>
            <a:off x="508125" y="445025"/>
            <a:ext cx="4236101" cy="4432900"/>
          </a:xfrm>
          <a:prstGeom prst="rect">
            <a:avLst/>
          </a:prstGeom>
          <a:noFill/>
          <a:ln>
            <a:noFill/>
          </a:ln>
        </p:spPr>
      </p:pic>
      <p:pic>
        <p:nvPicPr>
          <p:cNvPr id="94" name="Google Shape;94;p19"/>
          <p:cNvPicPr preferRelativeResize="0"/>
          <p:nvPr/>
        </p:nvPicPr>
        <p:blipFill>
          <a:blip r:embed="rId4">
            <a:alphaModFix/>
          </a:blip>
          <a:stretch>
            <a:fillRect/>
          </a:stretch>
        </p:blipFill>
        <p:spPr>
          <a:xfrm>
            <a:off x="4842549" y="764499"/>
            <a:ext cx="4047525" cy="2693425"/>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